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5" r:id="rId1"/>
  </p:sldMasterIdLst>
  <p:notesMasterIdLst>
    <p:notesMasterId r:id="rId20"/>
  </p:notesMasterIdLst>
  <p:sldIdLst>
    <p:sldId id="299" r:id="rId2"/>
    <p:sldId id="319" r:id="rId3"/>
    <p:sldId id="323" r:id="rId4"/>
    <p:sldId id="321" r:id="rId5"/>
    <p:sldId id="305" r:id="rId6"/>
    <p:sldId id="326" r:id="rId7"/>
    <p:sldId id="327" r:id="rId8"/>
    <p:sldId id="308" r:id="rId9"/>
    <p:sldId id="309" r:id="rId10"/>
    <p:sldId id="310" r:id="rId11"/>
    <p:sldId id="313" r:id="rId12"/>
    <p:sldId id="318" r:id="rId13"/>
    <p:sldId id="330" r:id="rId14"/>
    <p:sldId id="329" r:id="rId15"/>
    <p:sldId id="331" r:id="rId16"/>
    <p:sldId id="332" r:id="rId17"/>
    <p:sldId id="333" r:id="rId18"/>
    <p:sldId id="30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33"/>
    <a:srgbClr val="003399"/>
    <a:srgbClr val="0040C0"/>
    <a:srgbClr val="333399"/>
    <a:srgbClr val="000066"/>
    <a:srgbClr val="281C5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798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06EA14-47CF-491C-9D3C-463733F36D98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E62F3-28BB-42C0-B08E-47304B62BF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362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AE62F3-28BB-42C0-B08E-47304B62BFC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5052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278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2278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84631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0029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3038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0917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4774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725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19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407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8134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2191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685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53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2181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526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26EFF-F65D-4727-8CE4-8B9AB46D12CB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D05AD-3B5D-4F6F-9D8F-F612C11AA4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15356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  <p:sldLayoutId id="2147483958" r:id="rId13"/>
    <p:sldLayoutId id="2147483959" r:id="rId14"/>
    <p:sldLayoutId id="2147483960" r:id="rId15"/>
    <p:sldLayoutId id="2147483961" r:id="rId16"/>
    <p:sldLayoutId id="214748396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39594" y="3714753"/>
            <a:ext cx="45971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ba-RU" sz="2000" b="1" dirty="0" smtClean="0">
              <a:ln w="1905"/>
              <a:solidFill>
                <a:srgbClr val="6600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ba-RU" sz="2000" b="1" dirty="0" smtClean="0">
              <a:ln w="1905"/>
              <a:solidFill>
                <a:srgbClr val="6600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 smtClean="0">
              <a:ln w="1905"/>
              <a:solidFill>
                <a:srgbClr val="6600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n w="1905"/>
              <a:solidFill>
                <a:srgbClr val="6600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7356" y="1714488"/>
            <a:ext cx="6286544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660033"/>
                </a:solidFill>
                <a:latin typeface="Cambria" pitchFamily="18" charset="0"/>
                <a:ea typeface="Tahoma" pitchFamily="34" charset="0"/>
                <a:cs typeface="Tahoma" pitchFamily="34" charset="0"/>
              </a:rPr>
              <a:t>Условия получения дошкольного образования с лицами ОВЗ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639924" y="0"/>
            <a:ext cx="978392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14291"/>
            <a:ext cx="84789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a-RU" b="1" dirty="0" smtClean="0">
                <a:solidFill>
                  <a:srgbClr val="660033"/>
                </a:solidFill>
              </a:rPr>
              <a:t> </a:t>
            </a:r>
            <a:endParaRPr lang="ru-RU" dirty="0" smtClean="0">
              <a:solidFill>
                <a:srgbClr val="660033"/>
              </a:solidFill>
              <a:latin typeface="Cambria" pitchFamily="18" charset="0"/>
            </a:endParaRPr>
          </a:p>
          <a:p>
            <a:pPr algn="ctr"/>
            <a:endParaRPr lang="ba-RU" sz="14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928794" y="285728"/>
            <a:ext cx="51102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Aharoni" pitchFamily="2" charset="-79"/>
              </a:rPr>
              <a:t>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Times New Roman" pitchFamily="18" charset="0"/>
                <a:cs typeface="Aharoni" pitchFamily="2" charset="-79"/>
              </a:rPr>
              <a:t>Муниципальное дошкольное образовательное бюджетное учреждение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Times New Roman" pitchFamily="18" charset="0"/>
                <a:cs typeface="Aharoni" pitchFamily="2" charset="-79"/>
              </a:rPr>
              <a:t>детский сад комбинированного вида "Снегурочка"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Calibri" pitchFamily="34" charset="0"/>
                <a:ea typeface="Times New Roman" pitchFamily="18" charset="0"/>
                <a:cs typeface="Aharoni" pitchFamily="2" charset="-79"/>
              </a:rPr>
              <a:t>городского округа город Сибай Республики Башкортостан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Arial" pitchFamily="34" charset="0"/>
              <a:cs typeface="Aharoni" pitchFamily="2" charset="-79"/>
            </a:endParaRPr>
          </a:p>
        </p:txBody>
      </p:sp>
      <p:pic>
        <p:nvPicPr>
          <p:cNvPr id="8195" name="Picture 3" descr="https://sun9-41.userapi.com/impg/sfwren541uTVSTAZm17Qzg-335O3GBfU_UjYqA/StAsqstplM8.jpg?size=600x454&amp;quality=95&amp;sign=fe7f58ebc5a10bfcafa53b99733fbc63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3071810"/>
            <a:ext cx="3714776" cy="27146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407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660033"/>
                </a:solidFill>
              </a:rPr>
              <a:t>- Коррекция недостатков психофизического развития детей с </a:t>
            </a:r>
            <a:r>
              <a:rPr lang="ru-RU" sz="1800" b="1" dirty="0" err="1" smtClean="0">
                <a:solidFill>
                  <a:srgbClr val="660033"/>
                </a:solidFill>
              </a:rPr>
              <a:t>Тнр</a:t>
            </a:r>
            <a:r>
              <a:rPr lang="ru-RU" sz="1800" b="1" dirty="0" smtClean="0">
                <a:solidFill>
                  <a:srgbClr val="660033"/>
                </a:solidFill>
              </a:rPr>
              <a:t>;</a:t>
            </a:r>
            <a:endParaRPr lang="ru-RU" sz="1800" b="1" dirty="0">
              <a:solidFill>
                <a:srgbClr val="660033"/>
              </a:solidFill>
            </a:endParaRPr>
          </a:p>
        </p:txBody>
      </p:sp>
      <p:pic>
        <p:nvPicPr>
          <p:cNvPr id="5" name="Содержимое 4" descr="4L2gOc-6Wi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2249488"/>
            <a:ext cx="2928958" cy="3179776"/>
          </a:xfrm>
        </p:spPr>
      </p:pic>
      <p:pic>
        <p:nvPicPr>
          <p:cNvPr id="6" name="Содержимое 5" descr="fPmvJRCoJKM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29191" y="2285992"/>
            <a:ext cx="3214710" cy="310535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660033"/>
                </a:solidFill>
              </a:rPr>
              <a:t>-Обеспечение </a:t>
            </a:r>
            <a:r>
              <a:rPr lang="ru-RU" sz="1800" b="1" dirty="0" err="1" smtClean="0">
                <a:solidFill>
                  <a:srgbClr val="660033"/>
                </a:solidFill>
              </a:rPr>
              <a:t>преемствености</a:t>
            </a:r>
            <a:r>
              <a:rPr lang="ru-RU" sz="1800" b="1" dirty="0" smtClean="0">
                <a:solidFill>
                  <a:srgbClr val="660033"/>
                </a:solidFill>
              </a:rPr>
              <a:t> целей, задач </a:t>
            </a:r>
            <a:r>
              <a:rPr lang="ru-RU" sz="1800" b="1" dirty="0" err="1" smtClean="0">
                <a:solidFill>
                  <a:srgbClr val="660033"/>
                </a:solidFill>
              </a:rPr>
              <a:t>исодержания</a:t>
            </a:r>
            <a:r>
              <a:rPr lang="ru-RU" sz="1800" b="1" dirty="0" smtClean="0">
                <a:solidFill>
                  <a:srgbClr val="660033"/>
                </a:solidFill>
              </a:rPr>
              <a:t> дошкольного общего и начального общего </a:t>
            </a:r>
            <a:r>
              <a:rPr lang="ru-RU" sz="1800" b="1" dirty="0" err="1" smtClean="0">
                <a:solidFill>
                  <a:srgbClr val="660033"/>
                </a:solidFill>
              </a:rPr>
              <a:t>образованиЯ</a:t>
            </a:r>
            <a:r>
              <a:rPr lang="ru-RU" sz="1800" b="1" dirty="0" smtClean="0">
                <a:solidFill>
                  <a:srgbClr val="660033"/>
                </a:solidFill>
              </a:rPr>
              <a:t>.</a:t>
            </a:r>
            <a:endParaRPr lang="ru-RU" sz="1800" b="1" dirty="0">
              <a:solidFill>
                <a:srgbClr val="660033"/>
              </a:solidFill>
            </a:endParaRPr>
          </a:p>
        </p:txBody>
      </p:sp>
      <p:pic>
        <p:nvPicPr>
          <p:cNvPr id="6" name="Содержимое 5" descr="wwV7Ron4OFM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4875" y="2143116"/>
            <a:ext cx="3357587" cy="3643338"/>
          </a:xfrm>
        </p:spPr>
      </p:pic>
      <p:pic>
        <p:nvPicPr>
          <p:cNvPr id="10" name="Picture 2" descr="C:\Users\Admioin\Pictures\77\JK-Mrkf0Ft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5663" y="2143116"/>
            <a:ext cx="3287709" cy="3643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660033"/>
                </a:solidFill>
              </a:rPr>
              <a:t>- Обеспечение психолого-педагогической поддержки семьи и повышение компетентности родителей(ЗАКОННЫХ ПРЕДСТАВИТЕЛЕЙ) В ВОПРОСАХ РАЗВИТИЯ И ОБРАЗОВАНИЯ, ОХРАНЫ И УКРЕПЛЕНИЯ ЗДОРОВЬЯ ДЕТЕЙ С </a:t>
            </a:r>
            <a:r>
              <a:rPr lang="ru-RU" sz="1800" b="1" dirty="0" err="1" smtClean="0">
                <a:solidFill>
                  <a:srgbClr val="660033"/>
                </a:solidFill>
              </a:rPr>
              <a:t>тнр</a:t>
            </a:r>
            <a:r>
              <a:rPr lang="ru-RU" sz="1800" b="1" dirty="0" smtClean="0">
                <a:solidFill>
                  <a:srgbClr val="660033"/>
                </a:solidFill>
              </a:rPr>
              <a:t>;</a:t>
            </a:r>
            <a:endParaRPr lang="ru-RU" sz="1800" b="1" dirty="0">
              <a:solidFill>
                <a:srgbClr val="660033"/>
              </a:solidFill>
            </a:endParaRPr>
          </a:p>
        </p:txBody>
      </p:sp>
      <p:pic>
        <p:nvPicPr>
          <p:cNvPr id="5" name="Содержимое 4" descr="aX75nBWAcjY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2071678"/>
            <a:ext cx="2571768" cy="3143272"/>
          </a:xfrm>
        </p:spPr>
      </p:pic>
      <p:pic>
        <p:nvPicPr>
          <p:cNvPr id="6" name="Содержимое 5" descr="1uTFrPQQ6E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2066" y="2071678"/>
            <a:ext cx="2428892" cy="3071834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359CIveOPO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4589" y="2071678"/>
            <a:ext cx="2501334" cy="3719522"/>
          </a:xfrm>
        </p:spPr>
      </p:pic>
      <p:pic>
        <p:nvPicPr>
          <p:cNvPr id="6" name="Содержимое 5" descr="BnlZoIEC1LU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03492" y="2071678"/>
            <a:ext cx="2507328" cy="371952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HPkUgokZV8c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4589" y="2249488"/>
            <a:ext cx="2501334" cy="3541712"/>
          </a:xfrm>
        </p:spPr>
      </p:pic>
      <p:pic>
        <p:nvPicPr>
          <p:cNvPr id="6" name="Содержимое 5" descr="UNWkpk8t3d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06489" y="2249488"/>
            <a:ext cx="2501334" cy="354171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rWWidoBY1mM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17987" y="2143116"/>
            <a:ext cx="2534538" cy="3648084"/>
          </a:xfrm>
        </p:spPr>
      </p:pic>
      <p:pic>
        <p:nvPicPr>
          <p:cNvPr id="6" name="Содержимое 5" descr="LJoC3-N_wRM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05106" y="2143116"/>
            <a:ext cx="2581604" cy="3648084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iplom_author_18836 (1)_pages-to-jpg-0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2330" y="2071678"/>
            <a:ext cx="2505852" cy="3719522"/>
          </a:xfrm>
        </p:spPr>
      </p:pic>
      <p:pic>
        <p:nvPicPr>
          <p:cNvPr id="6" name="Содержимое 5" descr="-EvIjfH1Lj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93887" y="2071678"/>
            <a:ext cx="2526539" cy="3719522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LFVgyPKGhIg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5819" y="2249488"/>
            <a:ext cx="2498875" cy="3541712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1419227"/>
            <a:ext cx="5999574" cy="2009773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660033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71604" y="1428736"/>
            <a:ext cx="6428202" cy="185738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660033"/>
                </a:solidFill>
              </a:rPr>
              <a:t>Спасибо за внимание!</a:t>
            </a:r>
            <a:endParaRPr lang="ru-RU" sz="2800" b="1" dirty="0">
              <a:solidFill>
                <a:srgbClr val="660033"/>
              </a:solidFill>
            </a:endParaRPr>
          </a:p>
        </p:txBody>
      </p:sp>
      <p:sp>
        <p:nvSpPr>
          <p:cNvPr id="46082" name="AutoShape 2" descr="https://2.bp.blogspot.com/-Y4Q1_y65X-U/XNlaJLqbJ-I/AAAAAAAACeo/AbwxFRUEWmMVnYTvitosT8uttjPS_I9qQCLcBGAs/s1600/reading-emoj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4" name="Picture 4" descr="https://static.tildacdn.com/tild6337-3865-4762-a264-663832393437/phot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357430"/>
            <a:ext cx="2335712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0238" y="3929066"/>
            <a:ext cx="6593681" cy="132873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660033"/>
                </a:solidFill>
              </a:rPr>
              <a:t>Доступное и качественное образование детей дошкольного возраста с ТНР достигается через решение следующих задач:</a:t>
            </a:r>
            <a:endParaRPr lang="ru-RU" b="1" dirty="0">
              <a:solidFill>
                <a:srgbClr val="660033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85918" y="928670"/>
            <a:ext cx="6708001" cy="2581293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660033"/>
                </a:solidFill>
              </a:rPr>
              <a:t>Целью программы является проектирование социальной ситуации развития, осуществление коррекционно-развивающей деятельности и развивающей предметно-пространственной среды, обеспечивающих позитивную  социализацию, мотивацию и поддержку индивидуальности ребенка с ОВЗ, в том числе с инвалидностью, -воспитанника с тяжелыми нарушениями речи. </a:t>
            </a:r>
            <a:endParaRPr lang="ru-RU" sz="1800" b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660033"/>
                </a:solidFill>
              </a:rPr>
              <a:t>- Реализация адаптированной основной образовательной программы;</a:t>
            </a:r>
            <a:endParaRPr lang="ru-RU" sz="1800" dirty="0"/>
          </a:p>
        </p:txBody>
      </p:sp>
      <p:pic>
        <p:nvPicPr>
          <p:cNvPr id="5" name="Содержимое 4" descr="O3SAsI_DQC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89807" y="2249733"/>
            <a:ext cx="1990898" cy="3541222"/>
          </a:xfrm>
        </p:spPr>
      </p:pic>
      <p:pic>
        <p:nvPicPr>
          <p:cNvPr id="6" name="Содержимое 5" descr="nqLSWkbvD9E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61707" y="2249733"/>
            <a:ext cx="1990898" cy="354122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v2cNFsLza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71604" y="1785926"/>
            <a:ext cx="2357453" cy="3286148"/>
          </a:xfrm>
        </p:spPr>
      </p:pic>
      <p:pic>
        <p:nvPicPr>
          <p:cNvPr id="6146" name="Picture 2" descr="https://sun9-31.userapi.com/impg/fTOFE4qUjpysWJZdl0K5iJihXaEbWapjYENv_A/Kj6WgrmCHpE.jpg?size=900x1600&amp;quality=95&amp;sign=0f14274b27e0b6dfd6b981022e50417f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785926"/>
            <a:ext cx="2214578" cy="328614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5" y="357166"/>
            <a:ext cx="6929486" cy="121444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660033"/>
                </a:solidFill>
                <a:latin typeface="Cambria" pitchFamily="18" charset="0"/>
              </a:rPr>
              <a:t>- Обеспечение равных возможностей для полноценного развития ребенка с ТНР в период дошкольного детства независимо от места проживания, пола, нации, языка, социального статуса</a:t>
            </a:r>
            <a:endParaRPr lang="ru-RU" sz="1800" b="1" dirty="0">
              <a:solidFill>
                <a:srgbClr val="660033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9663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660033"/>
                </a:solidFill>
              </a:rPr>
              <a:t>создание Благоприятных условий развития  в </a:t>
            </a:r>
            <a:r>
              <a:rPr lang="ru-RU" sz="1800" b="1" dirty="0" err="1" smtClean="0">
                <a:solidFill>
                  <a:srgbClr val="660033"/>
                </a:solidFill>
              </a:rPr>
              <a:t>СООтветствии</a:t>
            </a:r>
            <a:r>
              <a:rPr lang="ru-RU" sz="1800" b="1" dirty="0" smtClean="0">
                <a:solidFill>
                  <a:srgbClr val="660033"/>
                </a:solidFill>
              </a:rPr>
              <a:t> с их возрастными, психофизическими и индивидуальными особенностями, развитие  способностей и творческого потенциала каждого ребенка с ТНР;</a:t>
            </a:r>
            <a:endParaRPr lang="ru-RU" sz="1800" b="1" dirty="0">
              <a:solidFill>
                <a:srgbClr val="660033"/>
              </a:solidFill>
            </a:endParaRPr>
          </a:p>
        </p:txBody>
      </p:sp>
      <p:pic>
        <p:nvPicPr>
          <p:cNvPr id="4" name="Содержимое 3" descr="000_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5983" y="2249488"/>
            <a:ext cx="4786347" cy="343905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881788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660033"/>
                </a:solidFill>
              </a:rPr>
              <a:t>- 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другими детьми, взрослыми  и миром;</a:t>
            </a:r>
            <a:endParaRPr lang="ru-RU" sz="1600" dirty="0"/>
          </a:p>
        </p:txBody>
      </p:sp>
      <p:pic>
        <p:nvPicPr>
          <p:cNvPr id="6" name="Содержимое 4" descr="u3dsExy8Q9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8" y="2361941"/>
            <a:ext cx="2571760" cy="3429014"/>
          </a:xfrm>
        </p:spPr>
      </p:pic>
      <p:pic>
        <p:nvPicPr>
          <p:cNvPr id="7" name="Содержимое 4" descr="aVPnac_F0Tk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86176" y="2357431"/>
            <a:ext cx="2656285" cy="335758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660033"/>
                </a:solidFill>
              </a:rPr>
              <a:t>- охрана и укрепление физического и психического детей с ТНР, в том числе их эмоционального благополучия;</a:t>
            </a:r>
            <a:endParaRPr lang="ru-RU" sz="1800" dirty="0"/>
          </a:p>
        </p:txBody>
      </p:sp>
      <p:pic>
        <p:nvPicPr>
          <p:cNvPr id="5" name="Содержимое 4" descr="C:\Users\Admioin\Desktop\IMG_20171127_100822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285992"/>
            <a:ext cx="2857521" cy="260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Admioin\Desktop\IMG_20171127_095657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214554"/>
            <a:ext cx="2428892" cy="266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642918"/>
            <a:ext cx="7429499" cy="147857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660033"/>
                </a:solidFill>
              </a:rPr>
              <a:t>- Формирование </a:t>
            </a:r>
            <a:r>
              <a:rPr lang="ru-RU" sz="1800" b="1" dirty="0" err="1" smtClean="0">
                <a:solidFill>
                  <a:srgbClr val="660033"/>
                </a:solidFill>
              </a:rPr>
              <a:t>социокультурной</a:t>
            </a:r>
            <a:r>
              <a:rPr lang="ru-RU" sz="1800" b="1" dirty="0" smtClean="0">
                <a:solidFill>
                  <a:srgbClr val="660033"/>
                </a:solidFill>
              </a:rPr>
              <a:t> среды, </a:t>
            </a:r>
            <a:r>
              <a:rPr lang="ru-RU" sz="1800" b="1" dirty="0" err="1" smtClean="0">
                <a:solidFill>
                  <a:srgbClr val="660033"/>
                </a:solidFill>
              </a:rPr>
              <a:t>соответсвующей</a:t>
            </a:r>
            <a:r>
              <a:rPr lang="ru-RU" sz="1800" b="1" dirty="0" smtClean="0">
                <a:solidFill>
                  <a:srgbClr val="660033"/>
                </a:solidFill>
              </a:rPr>
              <a:t> психофизическим и индивидуальным особенностям детей с </a:t>
            </a:r>
            <a:r>
              <a:rPr lang="ru-RU" sz="1800" b="1" dirty="0" err="1" smtClean="0">
                <a:solidFill>
                  <a:srgbClr val="660033"/>
                </a:solidFill>
              </a:rPr>
              <a:t>ТНр</a:t>
            </a:r>
            <a:r>
              <a:rPr lang="ru-RU" sz="1800" b="1" dirty="0" smtClean="0">
                <a:solidFill>
                  <a:srgbClr val="660033"/>
                </a:solidFill>
              </a:rPr>
              <a:t>;</a:t>
            </a:r>
            <a:endParaRPr lang="ru-RU" sz="1800" b="1" dirty="0">
              <a:solidFill>
                <a:srgbClr val="660033"/>
              </a:solidFill>
            </a:endParaRPr>
          </a:p>
        </p:txBody>
      </p:sp>
      <p:pic>
        <p:nvPicPr>
          <p:cNvPr id="5" name="Содержимое 4" descr="k_S4q_cdLl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89150" y="2249488"/>
            <a:ext cx="1992213" cy="3541712"/>
          </a:xfrm>
        </p:spPr>
      </p:pic>
      <p:pic>
        <p:nvPicPr>
          <p:cNvPr id="6" name="Содержимое 5" descr="3lRGT3MER-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61050" y="2249488"/>
            <a:ext cx="1992213" cy="354171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660033"/>
                </a:solidFill>
              </a:rPr>
              <a:t>-формирование </a:t>
            </a:r>
            <a:r>
              <a:rPr lang="ru-RU" sz="1800" b="1" dirty="0" err="1" smtClean="0">
                <a:solidFill>
                  <a:srgbClr val="660033"/>
                </a:solidFill>
              </a:rPr>
              <a:t>социокультурной</a:t>
            </a:r>
            <a:r>
              <a:rPr lang="ru-RU" sz="1800" b="1" dirty="0" smtClean="0">
                <a:solidFill>
                  <a:srgbClr val="660033"/>
                </a:solidFill>
              </a:rPr>
              <a:t> среды, </a:t>
            </a:r>
            <a:r>
              <a:rPr lang="ru-RU" sz="1800" b="1" dirty="0" err="1" smtClean="0">
                <a:solidFill>
                  <a:srgbClr val="660033"/>
                </a:solidFill>
              </a:rPr>
              <a:t>соответсвующей</a:t>
            </a:r>
            <a:r>
              <a:rPr lang="ru-RU" sz="1800" b="1" dirty="0" smtClean="0">
                <a:solidFill>
                  <a:srgbClr val="660033"/>
                </a:solidFill>
              </a:rPr>
              <a:t> психофизическим и индивидуальным особенностям детей с </a:t>
            </a:r>
            <a:r>
              <a:rPr lang="ru-RU" sz="1800" b="1" dirty="0" err="1" smtClean="0">
                <a:solidFill>
                  <a:srgbClr val="660033"/>
                </a:solidFill>
              </a:rPr>
              <a:t>тнр</a:t>
            </a:r>
            <a:r>
              <a:rPr lang="ru-RU" sz="1800" b="1" dirty="0" smtClean="0">
                <a:solidFill>
                  <a:srgbClr val="660033"/>
                </a:solidFill>
              </a:rPr>
              <a:t>;</a:t>
            </a:r>
            <a:endParaRPr lang="ru-RU" sz="1800" b="1" dirty="0">
              <a:solidFill>
                <a:srgbClr val="660033"/>
              </a:solidFill>
            </a:endParaRPr>
          </a:p>
        </p:txBody>
      </p:sp>
      <p:pic>
        <p:nvPicPr>
          <p:cNvPr id="5" name="Содержимое 4" descr="Abxw72rum1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89150" y="2249488"/>
            <a:ext cx="2168470" cy="3541712"/>
          </a:xfrm>
        </p:spPr>
      </p:pic>
      <p:pic>
        <p:nvPicPr>
          <p:cNvPr id="6" name="Содержимое 5" descr="uEC90fKJdfg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57818" y="2249488"/>
            <a:ext cx="2214578" cy="354171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тражение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2770</TotalTime>
  <Words>263</Words>
  <Application>Microsoft Office PowerPoint</Application>
  <PresentationFormat>Экран (4:3)</PresentationFormat>
  <Paragraphs>22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Контур</vt:lpstr>
      <vt:lpstr>Слайд 1</vt:lpstr>
      <vt:lpstr>Целью программы является проектирование социальной ситуации развития, осуществление коррекционно-развивающей деятельности и развивающей предметно-пространственной среды, обеспечивающих позитивную  социализацию, мотивацию и поддержку индивидуальности ребенка с ОВЗ, в том числе с инвалидностью, -воспитанника с тяжелыми нарушениями речи. </vt:lpstr>
      <vt:lpstr>- Реализация адаптированной основной образовательной программы;</vt:lpstr>
      <vt:lpstr>- Обеспечение равных возможностей для полноценного развития ребенка с ТНР в период дошкольного детства независимо от места проживания, пола, нации, языка, социального статуса</vt:lpstr>
      <vt:lpstr>создание Благоприятных условий развития  в СООтветствии с их возрастными, психофизическими и индивидуальными особенностями, развитие  способностей и творческого потенциала каждого ребенка с ТНР;</vt:lpstr>
      <vt:lpstr>- 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другими детьми, взрослыми  и миром;</vt:lpstr>
      <vt:lpstr>- охрана и укрепление физического и психического детей с ТНР, в том числе их эмоционального благополучия;</vt:lpstr>
      <vt:lpstr>- Формирование социокультурной среды, соответсвующей психофизическим и индивидуальным особенностям детей с ТНр;</vt:lpstr>
      <vt:lpstr>-формирование социокультурной среды, соответсвующей психофизическим и индивидуальным особенностям детей с тнр;</vt:lpstr>
      <vt:lpstr>- Коррекция недостатков психофизического развития детей с Тнр;</vt:lpstr>
      <vt:lpstr>-Обеспечение преемствености целей, задач исодержания дошкольного общего и начального общего образованиЯ.</vt:lpstr>
      <vt:lpstr>- Обеспечение психолого-педагогической поддержки семьи и повышение компетентности родителей(ЗАКОННЫХ ПРЕДСТАВИТЕЛЕЙ) В ВОПРОСАХ РАЗВИТИЯ И ОБРАЗОВАНИЯ, ОХРАНЫ И УКРЕПЛЕНИЯ ЗДОРОВЬЯ ДЕТЕЙ С тнр;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методы в логопедии – биоэнергопластика.</dc:title>
  <dc:creator>Александр</dc:creator>
  <cp:lastModifiedBy>Admioin</cp:lastModifiedBy>
  <cp:revision>219</cp:revision>
  <dcterms:created xsi:type="dcterms:W3CDTF">2013-03-10T12:36:34Z</dcterms:created>
  <dcterms:modified xsi:type="dcterms:W3CDTF">2022-11-08T16:36:24Z</dcterms:modified>
</cp:coreProperties>
</file>